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7" r:id="rId3"/>
    <p:sldId id="260" r:id="rId4"/>
    <p:sldId id="258" r:id="rId5"/>
    <p:sldId id="262" r:id="rId6"/>
    <p:sldId id="261" r:id="rId7"/>
    <p:sldId id="263" r:id="rId8"/>
    <p:sldId id="264" r:id="rId9"/>
    <p:sldId id="265" r:id="rId10"/>
    <p:sldId id="269" r:id="rId11"/>
    <p:sldId id="266" r:id="rId12"/>
    <p:sldId id="267" r:id="rId13"/>
    <p:sldId id="268" r:id="rId14"/>
    <p:sldId id="270" r:id="rId15"/>
    <p:sldId id="271" r:id="rId16"/>
    <p:sldId id="272" r:id="rId17"/>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2" autoAdjust="0"/>
    <p:restoredTop sz="78817" autoAdjust="0"/>
  </p:normalViewPr>
  <p:slideViewPr>
    <p:cSldViewPr snapToGrid="0">
      <p:cViewPr varScale="1">
        <p:scale>
          <a:sx n="72" d="100"/>
          <a:sy n="72" d="100"/>
        </p:scale>
        <p:origin x="84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sv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B491D-3E1B-41DD-942F-B11AD1A6F974}" type="datetimeFigureOut">
              <a:rPr lang="es-CL" smtClean="0"/>
              <a:t>26-12-2021</a:t>
            </a:fld>
            <a:endParaRPr lang="es-C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897C30-A136-46E2-826C-916A8B6767F3}" type="slidenum">
              <a:rPr lang="es-CL" smtClean="0"/>
              <a:t>‹Nº›</a:t>
            </a:fld>
            <a:endParaRPr lang="es-CL"/>
          </a:p>
        </p:txBody>
      </p:sp>
    </p:spTree>
    <p:extLst>
      <p:ext uri="{BB962C8B-B14F-4D97-AF65-F5344CB8AC3E}">
        <p14:creationId xmlns:p14="http://schemas.microsoft.com/office/powerpoint/2010/main" val="871239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Estimado profesor y ayudante, mi nombre es Rodrigo Cayazaya y esta es mi presentación sobre </a:t>
            </a:r>
            <a:r>
              <a:rPr lang="es-CL" dirty="0" err="1"/>
              <a:t>Examination</a:t>
            </a:r>
            <a:r>
              <a:rPr lang="es-CL" dirty="0"/>
              <a:t> </a:t>
            </a:r>
            <a:r>
              <a:rPr lang="es-CL" dirty="0" err="1"/>
              <a:t>timetabling</a:t>
            </a:r>
            <a:r>
              <a:rPr lang="es-CL" dirty="0"/>
              <a:t> </a:t>
            </a:r>
            <a:r>
              <a:rPr lang="es-CL" dirty="0" err="1"/>
              <a:t>problem</a:t>
            </a:r>
            <a:endParaRPr lang="es-CL" dirty="0"/>
          </a:p>
        </p:txBody>
      </p:sp>
      <p:sp>
        <p:nvSpPr>
          <p:cNvPr id="4" name="Marcador de número de diapositiva 3"/>
          <p:cNvSpPr>
            <a:spLocks noGrp="1"/>
          </p:cNvSpPr>
          <p:nvPr>
            <p:ph type="sldNum" sz="quarter" idx="5"/>
          </p:nvPr>
        </p:nvSpPr>
        <p:spPr/>
        <p:txBody>
          <a:bodyPr/>
          <a:lstStyle/>
          <a:p>
            <a:fld id="{CD897C30-A136-46E2-826C-916A8B6767F3}" type="slidenum">
              <a:rPr lang="es-CL" smtClean="0"/>
              <a:t>1</a:t>
            </a:fld>
            <a:endParaRPr lang="es-CL"/>
          </a:p>
        </p:txBody>
      </p:sp>
    </p:spTree>
    <p:extLst>
      <p:ext uri="{BB962C8B-B14F-4D97-AF65-F5344CB8AC3E}">
        <p14:creationId xmlns:p14="http://schemas.microsoft.com/office/powerpoint/2010/main" val="14662152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Los 3 conjuntos de datos se pueden representar como un grafo donde los nodos representan los exámenes y los estudiantes, y las aristas entre estos representan los exámenes que debe rendir el estudiante.</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10</a:t>
            </a:fld>
            <a:endParaRPr lang="es-CL"/>
          </a:p>
        </p:txBody>
      </p:sp>
    </p:spTree>
    <p:extLst>
      <p:ext uri="{BB962C8B-B14F-4D97-AF65-F5344CB8AC3E}">
        <p14:creationId xmlns:p14="http://schemas.microsoft.com/office/powerpoint/2010/main" val="6219252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Para el primer conjunto de datos se obtuvieron los siguientes resultados, donde se puede observar que, a pesar de que se aumentaba el tope, este seguía utilizando la misma cantidad de </a:t>
            </a:r>
            <a:r>
              <a:rPr lang="es-CL" dirty="0" err="1"/>
              <a:t>timeslots</a:t>
            </a:r>
            <a:r>
              <a:rPr lang="es-CL" dirty="0"/>
              <a:t>, pero la penalización disminuye a medida que aumenta el tope, queriendo decir que a los exámenes utilizan la misma distribución, pero más equiespaciados. Además, ordenar el orden de instanciación siempre generó mejores resultados.</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11</a:t>
            </a:fld>
            <a:endParaRPr lang="es-CL"/>
          </a:p>
        </p:txBody>
      </p:sp>
    </p:spTree>
    <p:extLst>
      <p:ext uri="{BB962C8B-B14F-4D97-AF65-F5344CB8AC3E}">
        <p14:creationId xmlns:p14="http://schemas.microsoft.com/office/powerpoint/2010/main" val="26952392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Para el segundo conjunto de datos se puede observar que al ordenar la instanciación, no se realizan saltos CBJ, esto es debido a que los fallos se producen entre las variables más conectadas e3 y e4, sin embargo si se instancian primero, entonces se evita un posible fallo.</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12</a:t>
            </a:fld>
            <a:endParaRPr lang="es-CL"/>
          </a:p>
        </p:txBody>
      </p:sp>
    </p:spTree>
    <p:extLst>
      <p:ext uri="{BB962C8B-B14F-4D97-AF65-F5344CB8AC3E}">
        <p14:creationId xmlns:p14="http://schemas.microsoft.com/office/powerpoint/2010/main" val="13602183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Finalmente para el 3er conjunto de datos sucede algo similar, agregando que los chequeos fueron menores cuando se realizaba el ordenamiento sin agregar tope, esto es debido a que las conexiones que existen se encuentran ordenadas de manera progresiva no descendente, siendo el examen 1 conectado con el 2, el 2 con el 4 y 5 y el 5 con el 3. Entonces en este caso, ordenar los exámenes produce un mejor resultado.</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13</a:t>
            </a:fld>
            <a:endParaRPr lang="es-CL"/>
          </a:p>
        </p:txBody>
      </p:sp>
    </p:spTree>
    <p:extLst>
      <p:ext uri="{BB962C8B-B14F-4D97-AF65-F5344CB8AC3E}">
        <p14:creationId xmlns:p14="http://schemas.microsoft.com/office/powerpoint/2010/main" val="1059449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CD897C30-A136-46E2-826C-916A8B6767F3}" type="slidenum">
              <a:rPr lang="es-CL" smtClean="0"/>
              <a:t>14</a:t>
            </a:fld>
            <a:endParaRPr lang="es-CL"/>
          </a:p>
        </p:txBody>
      </p:sp>
    </p:spTree>
    <p:extLst>
      <p:ext uri="{BB962C8B-B14F-4D97-AF65-F5344CB8AC3E}">
        <p14:creationId xmlns:p14="http://schemas.microsoft.com/office/powerpoint/2010/main" val="3255075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Para concluir, se puede observar que ETP no es un problema trivial, sobre todo cuando las variables se encuentran muy conectadas, siendo en esta instancia donde el algoritmo utiliza de mejor manera los saltos inteligentes como el CBJ y el orden de instanciación, logrando los mejores resultados. Sin embargo esto no es todo lo que se puede lograr, ya que instanciar las variables debido a la cantidad de conflicto es solamente una aproximación, una posible mejora puede lograrse al ordenar las variables según cantidad de conflicto y seguimiento de conflictos como sucedió en el tercer conjunto de datos.</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15</a:t>
            </a:fld>
            <a:endParaRPr lang="es-CL"/>
          </a:p>
        </p:txBody>
      </p:sp>
    </p:spTree>
    <p:extLst>
      <p:ext uri="{BB962C8B-B14F-4D97-AF65-F5344CB8AC3E}">
        <p14:creationId xmlns:p14="http://schemas.microsoft.com/office/powerpoint/2010/main" val="33259729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Así concluye mi presentación, espero que hayas aprendido algo nuevo sobre los ETP.</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16</a:t>
            </a:fld>
            <a:endParaRPr lang="es-CL"/>
          </a:p>
        </p:txBody>
      </p:sp>
    </p:spTree>
    <p:extLst>
      <p:ext uri="{BB962C8B-B14F-4D97-AF65-F5344CB8AC3E}">
        <p14:creationId xmlns:p14="http://schemas.microsoft.com/office/powerpoint/2010/main" val="2623384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err="1"/>
              <a:t>Examination</a:t>
            </a:r>
            <a:r>
              <a:rPr lang="es-CL" dirty="0"/>
              <a:t> </a:t>
            </a:r>
            <a:r>
              <a:rPr lang="es-CL" dirty="0" err="1"/>
              <a:t>timetabling</a:t>
            </a:r>
            <a:r>
              <a:rPr lang="es-CL" dirty="0"/>
              <a:t> </a:t>
            </a:r>
            <a:r>
              <a:rPr lang="es-CL" dirty="0" err="1"/>
              <a:t>problem</a:t>
            </a:r>
            <a:r>
              <a:rPr lang="es-CL" dirty="0"/>
              <a:t>, ETP por sus siglas, es un problema que consiste en organizar exámenes a través de bloques de horarios llamados </a:t>
            </a:r>
            <a:r>
              <a:rPr lang="es-CL" dirty="0" err="1"/>
              <a:t>timeslots</a:t>
            </a:r>
            <a:r>
              <a:rPr lang="es-CL" dirty="0"/>
              <a:t>. El objetivo principal es organizar exámenes de manera que se minimicen los </a:t>
            </a:r>
            <a:r>
              <a:rPr lang="es-CL" dirty="0" err="1"/>
              <a:t>timeslots</a:t>
            </a:r>
            <a:r>
              <a:rPr lang="es-CL" dirty="0"/>
              <a:t> utilizados, sin embargo no es tan fácil como parece, ya que este objetivo se encuentra sujeto a restricciones que se deben satisfacer. En la literatura se ha abarcado este problemas con diferentes restricciones…. En esta presentación se considerará solamente la restricción de que a ningún estudiante se le asignará 2 o más exámenes en un mismo </a:t>
            </a:r>
            <a:r>
              <a:rPr lang="es-CL" dirty="0" err="1"/>
              <a:t>timeslot</a:t>
            </a:r>
            <a:r>
              <a:rPr lang="es-CL" dirty="0"/>
              <a:t>, esta restricción es mejor conocida como “tope de horario”. Además se considerará otro objetivo secundario que consta de minimizar una penalización promedio por estudiante, la cual se encuentra ligada a la holgura temporal de </a:t>
            </a:r>
            <a:r>
              <a:rPr lang="es-CL" dirty="0" err="1"/>
              <a:t>timeslots</a:t>
            </a:r>
            <a:r>
              <a:rPr lang="es-CL" dirty="0"/>
              <a:t> que se han asignado a exámenes compartidos por un estudiante. Dicho de manera más simple: a mayor distancia entre exámenes que debe rendir un estudiante, menor es la penalización, tal como se puede apreciar en la tabla de pesos.</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2</a:t>
            </a:fld>
            <a:endParaRPr lang="es-CL"/>
          </a:p>
        </p:txBody>
      </p:sp>
    </p:spTree>
    <p:extLst>
      <p:ext uri="{BB962C8B-B14F-4D97-AF65-F5344CB8AC3E}">
        <p14:creationId xmlns:p14="http://schemas.microsoft.com/office/powerpoint/2010/main" val="3400552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dirty="0"/>
              <a:t>La propuesta de resolución que se explicará en esta presentación tiene los siguientes puntos: </a:t>
            </a:r>
          </a:p>
          <a:p>
            <a:endParaRPr lang="es-CL" dirty="0"/>
          </a:p>
        </p:txBody>
      </p:sp>
      <p:sp>
        <p:nvSpPr>
          <p:cNvPr id="4" name="Marcador de número de diapositiva 3"/>
          <p:cNvSpPr>
            <a:spLocks noGrp="1"/>
          </p:cNvSpPr>
          <p:nvPr>
            <p:ph type="sldNum" sz="quarter" idx="5"/>
          </p:nvPr>
        </p:nvSpPr>
        <p:spPr/>
        <p:txBody>
          <a:bodyPr/>
          <a:lstStyle/>
          <a:p>
            <a:fld id="{CD897C30-A136-46E2-826C-916A8B6767F3}" type="slidenum">
              <a:rPr lang="es-CL" smtClean="0"/>
              <a:t>3</a:t>
            </a:fld>
            <a:endParaRPr lang="es-CL"/>
          </a:p>
        </p:txBody>
      </p:sp>
    </p:spTree>
    <p:extLst>
      <p:ext uri="{BB962C8B-B14F-4D97-AF65-F5344CB8AC3E}">
        <p14:creationId xmlns:p14="http://schemas.microsoft.com/office/powerpoint/2010/main" val="21148404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Las variables vienen dadas por: </a:t>
            </a:r>
          </a:p>
          <a:p>
            <a:r>
              <a:rPr lang="es-CL" dirty="0"/>
              <a:t>X sub e coma t, el cual determina si el examen e se dicta en el </a:t>
            </a:r>
            <a:r>
              <a:rPr lang="es-CL" dirty="0" err="1"/>
              <a:t>timeslot</a:t>
            </a:r>
            <a:r>
              <a:rPr lang="es-CL" dirty="0"/>
              <a:t> t</a:t>
            </a:r>
          </a:p>
          <a:p>
            <a:r>
              <a:rPr lang="es-CL" dirty="0" err="1"/>
              <a:t>Penalty</a:t>
            </a:r>
            <a:r>
              <a:rPr lang="es-CL" dirty="0"/>
              <a:t> representa la cantidad de </a:t>
            </a:r>
            <a:r>
              <a:rPr lang="es-CL" dirty="0" err="1"/>
              <a:t>timeslots</a:t>
            </a:r>
            <a:r>
              <a:rPr lang="es-CL" dirty="0"/>
              <a:t> que existen entre los diferentes </a:t>
            </a:r>
            <a:r>
              <a:rPr lang="es-CL" dirty="0" err="1"/>
              <a:t>timeslots</a:t>
            </a:r>
            <a:r>
              <a:rPr lang="es-CL" dirty="0"/>
              <a:t> asignados a los exámenes que debe rendir el estudiante i</a:t>
            </a:r>
          </a:p>
          <a:p>
            <a:r>
              <a:rPr lang="es-CL" dirty="0"/>
              <a:t>Siendo estos sus respectivos dominios, siendo A igual al conjunto de alumnos, E el conjunto de exámenes y T el conjunto de </a:t>
            </a:r>
            <a:r>
              <a:rPr lang="es-CL" dirty="0" err="1"/>
              <a:t>timeslots</a:t>
            </a:r>
            <a:r>
              <a:rPr lang="es-CL" dirty="0"/>
              <a:t>.</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4</a:t>
            </a:fld>
            <a:endParaRPr lang="es-CL"/>
          </a:p>
        </p:txBody>
      </p:sp>
    </p:spTree>
    <p:extLst>
      <p:ext uri="{BB962C8B-B14F-4D97-AF65-F5344CB8AC3E}">
        <p14:creationId xmlns:p14="http://schemas.microsoft.com/office/powerpoint/2010/main" val="2221924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Las restricciones se verifican de la siguiente manera:</a:t>
            </a:r>
          </a:p>
          <a:p>
            <a:r>
              <a:rPr lang="es-CL" dirty="0"/>
              <a:t>Esta sumatoria representa la restricción de que ningún estudiante rinde 2 o más exámenes en el mismo </a:t>
            </a:r>
            <a:r>
              <a:rPr lang="es-CL" dirty="0" err="1"/>
              <a:t>timeslot</a:t>
            </a:r>
            <a:endParaRPr lang="es-CL" dirty="0"/>
          </a:p>
          <a:p>
            <a:r>
              <a:rPr lang="es-CL" dirty="0"/>
              <a:t>Y la otra sumatoria representa la restricción que cada examen se asigna a al menos 1 periodo</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5</a:t>
            </a:fld>
            <a:endParaRPr lang="es-CL"/>
          </a:p>
        </p:txBody>
      </p:sp>
    </p:spTree>
    <p:extLst>
      <p:ext uri="{BB962C8B-B14F-4D97-AF65-F5344CB8AC3E}">
        <p14:creationId xmlns:p14="http://schemas.microsoft.com/office/powerpoint/2010/main" val="3751317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Para el orden se utilizaron 2 opciones: Por defecto en que se entregaron como input y siendo los exámenes que tengan una mayor cantidad de conflictos primero.</a:t>
            </a:r>
          </a:p>
          <a:p>
            <a:r>
              <a:rPr lang="es-CL" dirty="0"/>
              <a:t>Para el salto se utilizó </a:t>
            </a:r>
            <a:r>
              <a:rPr lang="es-CL" dirty="0" err="1"/>
              <a:t>Conflict</a:t>
            </a:r>
            <a:r>
              <a:rPr lang="es-CL" dirty="0"/>
              <a:t> </a:t>
            </a:r>
            <a:r>
              <a:rPr lang="es-CL" dirty="0" err="1"/>
              <a:t>based</a:t>
            </a:r>
            <a:r>
              <a:rPr lang="es-CL" dirty="0"/>
              <a:t> </a:t>
            </a:r>
            <a:r>
              <a:rPr lang="es-CL" dirty="0" err="1"/>
              <a:t>backjumping</a:t>
            </a:r>
            <a:r>
              <a:rPr lang="es-CL" dirty="0"/>
              <a:t>, mejor conocido como CBJ, el cual realiza saltos inteligentes dependiendo de un conjunto de conflicto.</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6</a:t>
            </a:fld>
            <a:endParaRPr lang="es-CL"/>
          </a:p>
        </p:txBody>
      </p:sp>
    </p:spTree>
    <p:extLst>
      <p:ext uri="{BB962C8B-B14F-4D97-AF65-F5344CB8AC3E}">
        <p14:creationId xmlns:p14="http://schemas.microsoft.com/office/powerpoint/2010/main" val="3982975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El problema se representó como un de árbol unario, donde cada instancia del árbol representa una asignación de un examen a un </a:t>
            </a:r>
            <a:r>
              <a:rPr lang="es-CL" dirty="0" err="1"/>
              <a:t>timeslot</a:t>
            </a:r>
            <a:r>
              <a:rPr lang="es-CL" dirty="0"/>
              <a:t> hasta llegar a una hoja que sería una solución. Si encuentra una solución, esta se almacena y la búsqueda continua. Este sería un ejemplo de 3 exámenes en conflicto, EXPLICAR.</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7</a:t>
            </a:fld>
            <a:endParaRPr lang="es-CL"/>
          </a:p>
        </p:txBody>
      </p:sp>
    </p:spTree>
    <p:extLst>
      <p:ext uri="{BB962C8B-B14F-4D97-AF65-F5344CB8AC3E}">
        <p14:creationId xmlns:p14="http://schemas.microsoft.com/office/powerpoint/2010/main" val="16261317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Se realizaron distintos experimentos con el objetivo de comparar los mejores parámetros y sus comportamientos.</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8</a:t>
            </a:fld>
            <a:endParaRPr lang="es-CL"/>
          </a:p>
        </p:txBody>
      </p:sp>
    </p:spTree>
    <p:extLst>
      <p:ext uri="{BB962C8B-B14F-4D97-AF65-F5344CB8AC3E}">
        <p14:creationId xmlns:p14="http://schemas.microsoft.com/office/powerpoint/2010/main" val="3771926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a:t>Se modificaron los parámetros para poder realizar distintas mediciones, estos parámetros son el orden de instanciación ya mencionado y un límite superior de </a:t>
            </a:r>
            <a:r>
              <a:rPr lang="es-CL" dirty="0" err="1"/>
              <a:t>timeslots</a:t>
            </a:r>
            <a:r>
              <a:rPr lang="es-CL" dirty="0"/>
              <a:t> como un tope, donde si este es 0 significa que se busca la menor cantidad de </a:t>
            </a:r>
            <a:r>
              <a:rPr lang="es-CL" dirty="0" err="1"/>
              <a:t>timeslots</a:t>
            </a:r>
            <a:r>
              <a:rPr lang="es-CL" dirty="0"/>
              <a:t> posible (respetando el objetivo principal), pero si se coloca un tope, entonces se prioriza el objetivo secundario de minimizar la penalización utilizando como máximo la cantidad de </a:t>
            </a:r>
            <a:r>
              <a:rPr lang="es-CL" dirty="0" err="1"/>
              <a:t>timeslots</a:t>
            </a:r>
            <a:r>
              <a:rPr lang="es-CL" dirty="0"/>
              <a:t> indicado en el tope. </a:t>
            </a:r>
          </a:p>
          <a:p>
            <a:r>
              <a:rPr lang="es-CL" dirty="0"/>
              <a:t>La cantidad de mediciones entonces viene dada por 6 mediciones por la cantidad de conjunto de datos, los cuales serán 3. Obteniendo un total de 18 mediciones.</a:t>
            </a:r>
          </a:p>
        </p:txBody>
      </p:sp>
      <p:sp>
        <p:nvSpPr>
          <p:cNvPr id="4" name="Marcador de número de diapositiva 3"/>
          <p:cNvSpPr>
            <a:spLocks noGrp="1"/>
          </p:cNvSpPr>
          <p:nvPr>
            <p:ph type="sldNum" sz="quarter" idx="5"/>
          </p:nvPr>
        </p:nvSpPr>
        <p:spPr/>
        <p:txBody>
          <a:bodyPr/>
          <a:lstStyle/>
          <a:p>
            <a:fld id="{CD897C30-A136-46E2-826C-916A8B6767F3}" type="slidenum">
              <a:rPr lang="es-CL" smtClean="0"/>
              <a:t>9</a:t>
            </a:fld>
            <a:endParaRPr lang="es-CL"/>
          </a:p>
        </p:txBody>
      </p:sp>
    </p:spTree>
    <p:extLst>
      <p:ext uri="{BB962C8B-B14F-4D97-AF65-F5344CB8AC3E}">
        <p14:creationId xmlns:p14="http://schemas.microsoft.com/office/powerpoint/2010/main" val="1622522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12/26/2021</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‹Nº›</a:t>
            </a:fld>
            <a:endParaRPr lang="en-US" dirty="0"/>
          </a:p>
        </p:txBody>
      </p:sp>
    </p:spTree>
    <p:extLst>
      <p:ext uri="{BB962C8B-B14F-4D97-AF65-F5344CB8AC3E}">
        <p14:creationId xmlns:p14="http://schemas.microsoft.com/office/powerpoint/2010/main" val="28080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12/26/2021</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‹Nº›</a:t>
            </a:fld>
            <a:endParaRPr lang="en-US" dirty="0"/>
          </a:p>
        </p:txBody>
      </p:sp>
    </p:spTree>
    <p:extLst>
      <p:ext uri="{BB962C8B-B14F-4D97-AF65-F5344CB8AC3E}">
        <p14:creationId xmlns:p14="http://schemas.microsoft.com/office/powerpoint/2010/main" val="1705631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12/26/2021</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‹Nº›</a:t>
            </a:fld>
            <a:endParaRPr lang="en-US" dirty="0"/>
          </a:p>
        </p:txBody>
      </p:sp>
    </p:spTree>
    <p:extLst>
      <p:ext uri="{BB962C8B-B14F-4D97-AF65-F5344CB8AC3E}">
        <p14:creationId xmlns:p14="http://schemas.microsoft.com/office/powerpoint/2010/main" val="265476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12/26/2021</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‹Nº›</a:t>
            </a:fld>
            <a:endParaRPr lang="en-US" dirty="0"/>
          </a:p>
        </p:txBody>
      </p:sp>
    </p:spTree>
    <p:extLst>
      <p:ext uri="{BB962C8B-B14F-4D97-AF65-F5344CB8AC3E}">
        <p14:creationId xmlns:p14="http://schemas.microsoft.com/office/powerpoint/2010/main" val="715148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12/26/2021</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‹Nº›</a:t>
            </a:fld>
            <a:endParaRPr lang="en-US" dirty="0"/>
          </a:p>
        </p:txBody>
      </p:sp>
    </p:spTree>
    <p:extLst>
      <p:ext uri="{BB962C8B-B14F-4D97-AF65-F5344CB8AC3E}">
        <p14:creationId xmlns:p14="http://schemas.microsoft.com/office/powerpoint/2010/main" val="1162004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12/26/2021</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‹Nº›</a:t>
            </a:fld>
            <a:endParaRPr lang="en-US" dirty="0"/>
          </a:p>
        </p:txBody>
      </p:sp>
    </p:spTree>
    <p:extLst>
      <p:ext uri="{BB962C8B-B14F-4D97-AF65-F5344CB8AC3E}">
        <p14:creationId xmlns:p14="http://schemas.microsoft.com/office/powerpoint/2010/main" val="2172846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12/26/2021</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‹Nº›</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51519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12/26/2021</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‹Nº›</a:t>
            </a:fld>
            <a:endParaRPr lang="en-US" dirty="0"/>
          </a:p>
        </p:txBody>
      </p:sp>
    </p:spTree>
    <p:extLst>
      <p:ext uri="{BB962C8B-B14F-4D97-AF65-F5344CB8AC3E}">
        <p14:creationId xmlns:p14="http://schemas.microsoft.com/office/powerpoint/2010/main" val="1941482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12/26/2021</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‹Nº›</a:t>
            </a:fld>
            <a:endParaRPr lang="en-US" dirty="0"/>
          </a:p>
        </p:txBody>
      </p:sp>
    </p:spTree>
    <p:extLst>
      <p:ext uri="{BB962C8B-B14F-4D97-AF65-F5344CB8AC3E}">
        <p14:creationId xmlns:p14="http://schemas.microsoft.com/office/powerpoint/2010/main" val="3626607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12/26/2021</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‹Nº›</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2430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12/26/2021</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‹Nº›</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297904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12/26/2021</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‹Nº›</a:t>
            </a:fld>
            <a:endParaRPr lang="en-US" dirty="0"/>
          </a:p>
        </p:txBody>
      </p:sp>
    </p:spTree>
    <p:extLst>
      <p:ext uri="{BB962C8B-B14F-4D97-AF65-F5344CB8AC3E}">
        <p14:creationId xmlns:p14="http://schemas.microsoft.com/office/powerpoint/2010/main" val="355705675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ídeo 3">
            <a:extLst>
              <a:ext uri="{FF2B5EF4-FFF2-40B4-BE49-F238E27FC236}">
                <a16:creationId xmlns:a16="http://schemas.microsoft.com/office/drawing/2014/main" id="{7625B8EC-D417-4016-874B-A5D8FC0313C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5816E978-1809-4EE5-9DFC-90ECA301A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8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4193F696-DE85-4796-8081-40742A47C267}"/>
              </a:ext>
            </a:extLst>
          </p:cNvPr>
          <p:cNvSpPr>
            <a:spLocks noGrp="1"/>
          </p:cNvSpPr>
          <p:nvPr>
            <p:ph type="ctrTitle"/>
          </p:nvPr>
        </p:nvSpPr>
        <p:spPr>
          <a:xfrm>
            <a:off x="960120" y="3295560"/>
            <a:ext cx="10268712" cy="1550896"/>
          </a:xfrm>
        </p:spPr>
        <p:txBody>
          <a:bodyPr anchor="b">
            <a:normAutofit/>
          </a:bodyPr>
          <a:lstStyle/>
          <a:p>
            <a:r>
              <a:rPr lang="es-CL" sz="4800" dirty="0" err="1">
                <a:solidFill>
                  <a:srgbClr val="FFFFFF"/>
                </a:solidFill>
              </a:rPr>
              <a:t>Examination</a:t>
            </a:r>
            <a:r>
              <a:rPr lang="es-CL" sz="4800" dirty="0">
                <a:solidFill>
                  <a:srgbClr val="FFFFFF"/>
                </a:solidFill>
              </a:rPr>
              <a:t> </a:t>
            </a:r>
            <a:r>
              <a:rPr lang="es-CL" sz="4800" dirty="0" err="1">
                <a:solidFill>
                  <a:srgbClr val="FFFFFF"/>
                </a:solidFill>
              </a:rPr>
              <a:t>Timetabling</a:t>
            </a:r>
            <a:r>
              <a:rPr lang="es-CL" sz="4800" dirty="0">
                <a:solidFill>
                  <a:srgbClr val="FFFFFF"/>
                </a:solidFill>
              </a:rPr>
              <a:t> </a:t>
            </a:r>
            <a:r>
              <a:rPr lang="es-CL" sz="4800" dirty="0" err="1">
                <a:solidFill>
                  <a:srgbClr val="FFFFFF"/>
                </a:solidFill>
              </a:rPr>
              <a:t>Problem</a:t>
            </a:r>
            <a:endParaRPr lang="es-CL" sz="4800" dirty="0">
              <a:solidFill>
                <a:srgbClr val="FFFFFF"/>
              </a:solidFill>
            </a:endParaRPr>
          </a:p>
        </p:txBody>
      </p:sp>
      <p:sp>
        <p:nvSpPr>
          <p:cNvPr id="3" name="Subtítulo 2">
            <a:extLst>
              <a:ext uri="{FF2B5EF4-FFF2-40B4-BE49-F238E27FC236}">
                <a16:creationId xmlns:a16="http://schemas.microsoft.com/office/drawing/2014/main" id="{649A3897-3C02-48E2-B1B2-ACE78BFE8D2D}"/>
              </a:ext>
            </a:extLst>
          </p:cNvPr>
          <p:cNvSpPr>
            <a:spLocks noGrp="1"/>
          </p:cNvSpPr>
          <p:nvPr>
            <p:ph type="subTitle" idx="1"/>
          </p:nvPr>
        </p:nvSpPr>
        <p:spPr>
          <a:xfrm>
            <a:off x="960120" y="5406886"/>
            <a:ext cx="10268712" cy="628153"/>
          </a:xfrm>
        </p:spPr>
        <p:txBody>
          <a:bodyPr anchor="t">
            <a:normAutofit/>
          </a:bodyPr>
          <a:lstStyle/>
          <a:p>
            <a:r>
              <a:rPr lang="es-CL" dirty="0"/>
              <a:t>Una presentación por Rodrigo Cayazaya M.</a:t>
            </a:r>
          </a:p>
        </p:txBody>
      </p:sp>
    </p:spTree>
    <p:extLst>
      <p:ext uri="{BB962C8B-B14F-4D97-AF65-F5344CB8AC3E}">
        <p14:creationId xmlns:p14="http://schemas.microsoft.com/office/powerpoint/2010/main" val="3396870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FA15EA-517C-45BD-8C9B-D786EA61061A}"/>
              </a:ext>
            </a:extLst>
          </p:cNvPr>
          <p:cNvSpPr>
            <a:spLocks noGrp="1"/>
          </p:cNvSpPr>
          <p:nvPr>
            <p:ph type="title"/>
          </p:nvPr>
        </p:nvSpPr>
        <p:spPr/>
        <p:txBody>
          <a:bodyPr>
            <a:normAutofit fontScale="90000"/>
          </a:bodyPr>
          <a:lstStyle/>
          <a:p>
            <a:r>
              <a:rPr lang="es-CL" dirty="0"/>
              <a:t>Experimentos:</a:t>
            </a:r>
            <a:br>
              <a:rPr lang="es-CL" dirty="0"/>
            </a:br>
            <a:r>
              <a:rPr lang="es-CL" dirty="0"/>
              <a:t>conjunto de datos</a:t>
            </a:r>
          </a:p>
        </p:txBody>
      </p:sp>
      <p:pic>
        <p:nvPicPr>
          <p:cNvPr id="5" name="Marcador de contenido 4">
            <a:extLst>
              <a:ext uri="{FF2B5EF4-FFF2-40B4-BE49-F238E27FC236}">
                <a16:creationId xmlns:a16="http://schemas.microsoft.com/office/drawing/2014/main" id="{A226B58C-7953-4805-A291-EFF31180D74D}"/>
              </a:ext>
            </a:extLst>
          </p:cNvPr>
          <p:cNvPicPr>
            <a:picLocks noGrp="1" noChangeAspect="1"/>
          </p:cNvPicPr>
          <p:nvPr>
            <p:ph idx="1"/>
          </p:nvPr>
        </p:nvPicPr>
        <p:blipFill>
          <a:blip r:embed="rId3"/>
          <a:stretch>
            <a:fillRect/>
          </a:stretch>
        </p:blipFill>
        <p:spPr>
          <a:xfrm>
            <a:off x="1560250" y="2382242"/>
            <a:ext cx="1778373" cy="4207225"/>
          </a:xfrm>
        </p:spPr>
      </p:pic>
      <p:pic>
        <p:nvPicPr>
          <p:cNvPr id="7" name="Imagen 6">
            <a:extLst>
              <a:ext uri="{FF2B5EF4-FFF2-40B4-BE49-F238E27FC236}">
                <a16:creationId xmlns:a16="http://schemas.microsoft.com/office/drawing/2014/main" id="{A5B8EABE-40B1-4356-847C-09EBE68167C1}"/>
              </a:ext>
            </a:extLst>
          </p:cNvPr>
          <p:cNvPicPr>
            <a:picLocks noChangeAspect="1"/>
          </p:cNvPicPr>
          <p:nvPr/>
        </p:nvPicPr>
        <p:blipFill>
          <a:blip r:embed="rId4"/>
          <a:stretch>
            <a:fillRect/>
          </a:stretch>
        </p:blipFill>
        <p:spPr>
          <a:xfrm>
            <a:off x="4812706" y="2449399"/>
            <a:ext cx="2563539" cy="4072913"/>
          </a:xfrm>
          <a:prstGeom prst="rect">
            <a:avLst/>
          </a:prstGeom>
        </p:spPr>
      </p:pic>
      <p:pic>
        <p:nvPicPr>
          <p:cNvPr id="9" name="Imagen 8">
            <a:extLst>
              <a:ext uri="{FF2B5EF4-FFF2-40B4-BE49-F238E27FC236}">
                <a16:creationId xmlns:a16="http://schemas.microsoft.com/office/drawing/2014/main" id="{2837878C-2A14-47DA-BF92-9BFA13A45F59}"/>
              </a:ext>
            </a:extLst>
          </p:cNvPr>
          <p:cNvPicPr>
            <a:picLocks noChangeAspect="1"/>
          </p:cNvPicPr>
          <p:nvPr/>
        </p:nvPicPr>
        <p:blipFill>
          <a:blip r:embed="rId5"/>
          <a:stretch>
            <a:fillRect/>
          </a:stretch>
        </p:blipFill>
        <p:spPr>
          <a:xfrm>
            <a:off x="8327314" y="2449400"/>
            <a:ext cx="2535509" cy="4072913"/>
          </a:xfrm>
          <a:prstGeom prst="rect">
            <a:avLst/>
          </a:prstGeom>
        </p:spPr>
      </p:pic>
    </p:spTree>
    <p:extLst>
      <p:ext uri="{BB962C8B-B14F-4D97-AF65-F5344CB8AC3E}">
        <p14:creationId xmlns:p14="http://schemas.microsoft.com/office/powerpoint/2010/main" val="2686549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5D816D-2EF4-4791-AB51-68D38725ACCB}"/>
              </a:ext>
            </a:extLst>
          </p:cNvPr>
          <p:cNvSpPr>
            <a:spLocks noGrp="1"/>
          </p:cNvSpPr>
          <p:nvPr>
            <p:ph type="title"/>
          </p:nvPr>
        </p:nvSpPr>
        <p:spPr/>
        <p:txBody>
          <a:bodyPr>
            <a:normAutofit fontScale="90000"/>
          </a:bodyPr>
          <a:lstStyle/>
          <a:p>
            <a:r>
              <a:rPr lang="es-CL" dirty="0"/>
              <a:t>Experimentos:</a:t>
            </a:r>
            <a:br>
              <a:rPr lang="es-CL" dirty="0"/>
            </a:br>
            <a:r>
              <a:rPr lang="es-CL" dirty="0"/>
              <a:t>resultados (1)</a:t>
            </a:r>
          </a:p>
        </p:txBody>
      </p:sp>
      <p:pic>
        <p:nvPicPr>
          <p:cNvPr id="5" name="Marcador de contenido 4">
            <a:extLst>
              <a:ext uri="{FF2B5EF4-FFF2-40B4-BE49-F238E27FC236}">
                <a16:creationId xmlns:a16="http://schemas.microsoft.com/office/drawing/2014/main" id="{6D09E5BC-612F-45AC-85B6-AB963F8E90AF}"/>
              </a:ext>
            </a:extLst>
          </p:cNvPr>
          <p:cNvPicPr>
            <a:picLocks noGrp="1" noChangeAspect="1"/>
          </p:cNvPicPr>
          <p:nvPr>
            <p:ph idx="1"/>
          </p:nvPr>
        </p:nvPicPr>
        <p:blipFill>
          <a:blip r:embed="rId3"/>
          <a:stretch>
            <a:fillRect/>
          </a:stretch>
        </p:blipFill>
        <p:spPr>
          <a:xfrm>
            <a:off x="2321702" y="3429000"/>
            <a:ext cx="9870297" cy="2238624"/>
          </a:xfrm>
        </p:spPr>
      </p:pic>
      <p:pic>
        <p:nvPicPr>
          <p:cNvPr id="8" name="Marcador de contenido 4">
            <a:extLst>
              <a:ext uri="{FF2B5EF4-FFF2-40B4-BE49-F238E27FC236}">
                <a16:creationId xmlns:a16="http://schemas.microsoft.com/office/drawing/2014/main" id="{E7D9022A-FF1F-4AFB-A431-949F71C7F52E}"/>
              </a:ext>
            </a:extLst>
          </p:cNvPr>
          <p:cNvPicPr>
            <a:picLocks noChangeAspect="1"/>
          </p:cNvPicPr>
          <p:nvPr/>
        </p:nvPicPr>
        <p:blipFill>
          <a:blip r:embed="rId4"/>
          <a:stretch>
            <a:fillRect/>
          </a:stretch>
        </p:blipFill>
        <p:spPr>
          <a:xfrm>
            <a:off x="305609" y="2444699"/>
            <a:ext cx="1778373" cy="4207225"/>
          </a:xfrm>
          <a:prstGeom prst="rect">
            <a:avLst/>
          </a:prstGeom>
        </p:spPr>
      </p:pic>
    </p:spTree>
    <p:extLst>
      <p:ext uri="{BB962C8B-B14F-4D97-AF65-F5344CB8AC3E}">
        <p14:creationId xmlns:p14="http://schemas.microsoft.com/office/powerpoint/2010/main" val="2539506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5D816D-2EF4-4791-AB51-68D38725ACCB}"/>
              </a:ext>
            </a:extLst>
          </p:cNvPr>
          <p:cNvSpPr>
            <a:spLocks noGrp="1"/>
          </p:cNvSpPr>
          <p:nvPr>
            <p:ph type="title"/>
          </p:nvPr>
        </p:nvSpPr>
        <p:spPr/>
        <p:txBody>
          <a:bodyPr>
            <a:normAutofit fontScale="90000"/>
          </a:bodyPr>
          <a:lstStyle/>
          <a:p>
            <a:r>
              <a:rPr lang="es-CL" dirty="0"/>
              <a:t>Experimentos:</a:t>
            </a:r>
            <a:br>
              <a:rPr lang="es-CL" dirty="0"/>
            </a:br>
            <a:r>
              <a:rPr lang="es-CL" dirty="0"/>
              <a:t>resultados (2)</a:t>
            </a:r>
          </a:p>
        </p:txBody>
      </p:sp>
      <p:pic>
        <p:nvPicPr>
          <p:cNvPr id="7" name="Marcador de contenido 6">
            <a:extLst>
              <a:ext uri="{FF2B5EF4-FFF2-40B4-BE49-F238E27FC236}">
                <a16:creationId xmlns:a16="http://schemas.microsoft.com/office/drawing/2014/main" id="{9108802A-AD45-4798-ABA5-4CE6C63A9B68}"/>
              </a:ext>
            </a:extLst>
          </p:cNvPr>
          <p:cNvPicPr>
            <a:picLocks noGrp="1" noChangeAspect="1"/>
          </p:cNvPicPr>
          <p:nvPr>
            <p:ph idx="1"/>
          </p:nvPr>
        </p:nvPicPr>
        <p:blipFill>
          <a:blip r:embed="rId3"/>
          <a:stretch>
            <a:fillRect/>
          </a:stretch>
        </p:blipFill>
        <p:spPr>
          <a:xfrm>
            <a:off x="2563539" y="3561906"/>
            <a:ext cx="9661076" cy="2104212"/>
          </a:xfrm>
        </p:spPr>
      </p:pic>
      <p:pic>
        <p:nvPicPr>
          <p:cNvPr id="8" name="Imagen 7">
            <a:extLst>
              <a:ext uri="{FF2B5EF4-FFF2-40B4-BE49-F238E27FC236}">
                <a16:creationId xmlns:a16="http://schemas.microsoft.com/office/drawing/2014/main" id="{6977B4AA-8C39-4C7B-AC6A-07ACD28D75D0}"/>
              </a:ext>
            </a:extLst>
          </p:cNvPr>
          <p:cNvPicPr>
            <a:picLocks noChangeAspect="1"/>
          </p:cNvPicPr>
          <p:nvPr/>
        </p:nvPicPr>
        <p:blipFill>
          <a:blip r:embed="rId4"/>
          <a:stretch>
            <a:fillRect/>
          </a:stretch>
        </p:blipFill>
        <p:spPr>
          <a:xfrm>
            <a:off x="0" y="2581523"/>
            <a:ext cx="2563539" cy="4072913"/>
          </a:xfrm>
          <a:prstGeom prst="rect">
            <a:avLst/>
          </a:prstGeom>
        </p:spPr>
      </p:pic>
    </p:spTree>
    <p:extLst>
      <p:ext uri="{BB962C8B-B14F-4D97-AF65-F5344CB8AC3E}">
        <p14:creationId xmlns:p14="http://schemas.microsoft.com/office/powerpoint/2010/main" val="10932728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5D816D-2EF4-4791-AB51-68D38725ACCB}"/>
              </a:ext>
            </a:extLst>
          </p:cNvPr>
          <p:cNvSpPr>
            <a:spLocks noGrp="1"/>
          </p:cNvSpPr>
          <p:nvPr>
            <p:ph type="title"/>
          </p:nvPr>
        </p:nvSpPr>
        <p:spPr/>
        <p:txBody>
          <a:bodyPr>
            <a:normAutofit fontScale="90000"/>
          </a:bodyPr>
          <a:lstStyle/>
          <a:p>
            <a:r>
              <a:rPr lang="es-CL" dirty="0"/>
              <a:t>Experimentos:</a:t>
            </a:r>
            <a:br>
              <a:rPr lang="es-CL" dirty="0"/>
            </a:br>
            <a:r>
              <a:rPr lang="es-CL" dirty="0"/>
              <a:t>resultados (3)</a:t>
            </a:r>
          </a:p>
        </p:txBody>
      </p:sp>
      <p:pic>
        <p:nvPicPr>
          <p:cNvPr id="13" name="Marcador de contenido 12">
            <a:extLst>
              <a:ext uri="{FF2B5EF4-FFF2-40B4-BE49-F238E27FC236}">
                <a16:creationId xmlns:a16="http://schemas.microsoft.com/office/drawing/2014/main" id="{963ABDF6-28D0-4CB9-941D-C6EE9A6CB69A}"/>
              </a:ext>
            </a:extLst>
          </p:cNvPr>
          <p:cNvPicPr>
            <a:picLocks noGrp="1" noChangeAspect="1"/>
          </p:cNvPicPr>
          <p:nvPr>
            <p:ph idx="1"/>
          </p:nvPr>
        </p:nvPicPr>
        <p:blipFill>
          <a:blip r:embed="rId3"/>
          <a:stretch>
            <a:fillRect/>
          </a:stretch>
        </p:blipFill>
        <p:spPr>
          <a:xfrm>
            <a:off x="2535509" y="3429000"/>
            <a:ext cx="9656491" cy="2086900"/>
          </a:xfrm>
        </p:spPr>
      </p:pic>
      <p:pic>
        <p:nvPicPr>
          <p:cNvPr id="14" name="Imagen 13">
            <a:extLst>
              <a:ext uri="{FF2B5EF4-FFF2-40B4-BE49-F238E27FC236}">
                <a16:creationId xmlns:a16="http://schemas.microsoft.com/office/drawing/2014/main" id="{2F69339B-B26A-4AE4-BE0C-73C80564EF68}"/>
              </a:ext>
            </a:extLst>
          </p:cNvPr>
          <p:cNvPicPr>
            <a:picLocks noChangeAspect="1"/>
          </p:cNvPicPr>
          <p:nvPr/>
        </p:nvPicPr>
        <p:blipFill>
          <a:blip r:embed="rId4"/>
          <a:stretch>
            <a:fillRect/>
          </a:stretch>
        </p:blipFill>
        <p:spPr>
          <a:xfrm>
            <a:off x="0" y="2332442"/>
            <a:ext cx="2535509" cy="4072913"/>
          </a:xfrm>
          <a:prstGeom prst="rect">
            <a:avLst/>
          </a:prstGeom>
        </p:spPr>
      </p:pic>
    </p:spTree>
    <p:extLst>
      <p:ext uri="{BB962C8B-B14F-4D97-AF65-F5344CB8AC3E}">
        <p14:creationId xmlns:p14="http://schemas.microsoft.com/office/powerpoint/2010/main" val="74881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9A1C012-8297-4361-ACE8-A2509FB18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7DB9465-9A62-4464-8990-33F402894B15}"/>
              </a:ext>
            </a:extLst>
          </p:cNvPr>
          <p:cNvPicPr>
            <a:picLocks noChangeAspect="1"/>
          </p:cNvPicPr>
          <p:nvPr/>
        </p:nvPicPr>
        <p:blipFill rotWithShape="1">
          <a:blip r:embed="rId3"/>
          <a:srcRect/>
          <a:stretch/>
        </p:blipFill>
        <p:spPr>
          <a:xfrm>
            <a:off x="20" y="10"/>
            <a:ext cx="12191980" cy="6857990"/>
          </a:xfrm>
          <a:prstGeom prst="rect">
            <a:avLst/>
          </a:prstGeom>
        </p:spPr>
      </p:pic>
      <p:sp>
        <p:nvSpPr>
          <p:cNvPr id="13" name="Rectangle 12">
            <a:extLst>
              <a:ext uri="{FF2B5EF4-FFF2-40B4-BE49-F238E27FC236}">
                <a16:creationId xmlns:a16="http://schemas.microsoft.com/office/drawing/2014/main" id="{1C2F3FA0-960A-435A-AC72-8ADCBF50F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1139"/>
            <a:ext cx="12192000" cy="1644556"/>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6DD84C3-CB8B-47F6-A063-E78BF5083C28}"/>
              </a:ext>
            </a:extLst>
          </p:cNvPr>
          <p:cNvSpPr>
            <a:spLocks noGrp="1"/>
          </p:cNvSpPr>
          <p:nvPr>
            <p:ph type="title"/>
          </p:nvPr>
        </p:nvSpPr>
        <p:spPr>
          <a:xfrm>
            <a:off x="961644" y="4675366"/>
            <a:ext cx="10268712" cy="846223"/>
          </a:xfrm>
        </p:spPr>
        <p:txBody>
          <a:bodyPr vert="horz" lIns="91440" tIns="45720" rIns="91440" bIns="45720" rtlCol="0" anchor="b">
            <a:normAutofit/>
          </a:bodyPr>
          <a:lstStyle/>
          <a:p>
            <a:pPr algn="ctr"/>
            <a:r>
              <a:rPr lang="en-US" sz="5400">
                <a:solidFill>
                  <a:srgbClr val="FFFFFF"/>
                </a:solidFill>
              </a:rPr>
              <a:t>Conclusiones</a:t>
            </a:r>
          </a:p>
        </p:txBody>
      </p:sp>
    </p:spTree>
    <p:extLst>
      <p:ext uri="{BB962C8B-B14F-4D97-AF65-F5344CB8AC3E}">
        <p14:creationId xmlns:p14="http://schemas.microsoft.com/office/powerpoint/2010/main" val="22485887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9EBFEAC-5EE1-4427-9516-E64C7D2D46F4}"/>
              </a:ext>
            </a:extLst>
          </p:cNvPr>
          <p:cNvSpPr>
            <a:spLocks noGrp="1"/>
          </p:cNvSpPr>
          <p:nvPr>
            <p:ph type="title"/>
          </p:nvPr>
        </p:nvSpPr>
        <p:spPr/>
        <p:txBody>
          <a:bodyPr/>
          <a:lstStyle/>
          <a:p>
            <a:r>
              <a:rPr lang="es-CL" dirty="0"/>
              <a:t>conclusiones</a:t>
            </a:r>
          </a:p>
        </p:txBody>
      </p:sp>
      <p:sp>
        <p:nvSpPr>
          <p:cNvPr id="3" name="Marcador de contenido 2">
            <a:extLst>
              <a:ext uri="{FF2B5EF4-FFF2-40B4-BE49-F238E27FC236}">
                <a16:creationId xmlns:a16="http://schemas.microsoft.com/office/drawing/2014/main" id="{03695C84-B0E9-477D-B7D4-0E7857DB1D97}"/>
              </a:ext>
            </a:extLst>
          </p:cNvPr>
          <p:cNvSpPr>
            <a:spLocks noGrp="1"/>
          </p:cNvSpPr>
          <p:nvPr>
            <p:ph idx="1"/>
          </p:nvPr>
        </p:nvSpPr>
        <p:spPr>
          <a:xfrm>
            <a:off x="960120" y="2946594"/>
            <a:ext cx="10268712" cy="3593592"/>
          </a:xfrm>
        </p:spPr>
        <p:txBody>
          <a:bodyPr/>
          <a:lstStyle/>
          <a:p>
            <a:pPr marL="457200" indent="-457200">
              <a:buFont typeface="Arial" panose="020B0604020202020204" pitchFamily="34" charset="0"/>
              <a:buChar char="•"/>
            </a:pPr>
            <a:r>
              <a:rPr lang="es-CL" dirty="0"/>
              <a:t>Dificultad del problema.</a:t>
            </a:r>
          </a:p>
          <a:p>
            <a:pPr marL="457200" indent="-457200">
              <a:buFont typeface="Arial" panose="020B0604020202020204" pitchFamily="34" charset="0"/>
              <a:buChar char="•"/>
            </a:pPr>
            <a:r>
              <a:rPr lang="es-CL" dirty="0"/>
              <a:t>Uso del algoritmo.</a:t>
            </a:r>
          </a:p>
          <a:p>
            <a:pPr marL="457200" indent="-457200">
              <a:buFont typeface="Arial" panose="020B0604020202020204" pitchFamily="34" charset="0"/>
              <a:buChar char="•"/>
            </a:pPr>
            <a:r>
              <a:rPr lang="es-CL" dirty="0"/>
              <a:t>Mejoras.</a:t>
            </a:r>
          </a:p>
        </p:txBody>
      </p:sp>
    </p:spTree>
    <p:extLst>
      <p:ext uri="{BB962C8B-B14F-4D97-AF65-F5344CB8AC3E}">
        <p14:creationId xmlns:p14="http://schemas.microsoft.com/office/powerpoint/2010/main" val="4227746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2F9B1C2-7D20-4F91-A660-197C98B9A3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39445"/>
            <a:ext cx="6114985" cy="2298326"/>
          </a:xfrm>
          <a:prstGeom prst="rect">
            <a:avLst/>
          </a:prstGeom>
          <a:solidFill>
            <a:schemeClr val="tx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9119A14-5B11-48E3-ADF4-8DD3127FB03E}"/>
              </a:ext>
            </a:extLst>
          </p:cNvPr>
          <p:cNvSpPr>
            <a:spLocks noGrp="1"/>
          </p:cNvSpPr>
          <p:nvPr>
            <p:ph type="title"/>
          </p:nvPr>
        </p:nvSpPr>
        <p:spPr>
          <a:xfrm>
            <a:off x="960119" y="2100845"/>
            <a:ext cx="4670234" cy="1975527"/>
          </a:xfrm>
        </p:spPr>
        <p:txBody>
          <a:bodyPr vert="horz" lIns="91440" tIns="45720" rIns="91440" bIns="45720" rtlCol="0" anchor="ctr">
            <a:normAutofit/>
          </a:bodyPr>
          <a:lstStyle/>
          <a:p>
            <a:r>
              <a:rPr lang="en-US"/>
              <a:t>Muchas gracias</a:t>
            </a:r>
          </a:p>
        </p:txBody>
      </p:sp>
      <p:sp useBgFill="1">
        <p:nvSpPr>
          <p:cNvPr id="16" name="Rectangle 15">
            <a:extLst>
              <a:ext uri="{FF2B5EF4-FFF2-40B4-BE49-F238E27FC236}">
                <a16:creationId xmlns:a16="http://schemas.microsoft.com/office/drawing/2014/main" id="{A89C4E6E-ECA4-40E5-A54E-13E92B678E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237771"/>
            <a:ext cx="6114982" cy="8093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miling Face with No Fill">
            <a:extLst>
              <a:ext uri="{FF2B5EF4-FFF2-40B4-BE49-F238E27FC236}">
                <a16:creationId xmlns:a16="http://schemas.microsoft.com/office/drawing/2014/main" id="{52CBF159-FAF7-49A6-B399-6B1390F8F0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58450" y="1169425"/>
            <a:ext cx="4519149" cy="4519149"/>
          </a:xfrm>
          <a:prstGeom prst="rect">
            <a:avLst/>
          </a:prstGeom>
        </p:spPr>
      </p:pic>
    </p:spTree>
    <p:extLst>
      <p:ext uri="{BB962C8B-B14F-4D97-AF65-F5344CB8AC3E}">
        <p14:creationId xmlns:p14="http://schemas.microsoft.com/office/powerpoint/2010/main" val="2745192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92C30F-635E-497D-8CD4-8FD4A8DACBAC}"/>
              </a:ext>
            </a:extLst>
          </p:cNvPr>
          <p:cNvSpPr>
            <a:spLocks noGrp="1"/>
          </p:cNvSpPr>
          <p:nvPr>
            <p:ph type="title"/>
          </p:nvPr>
        </p:nvSpPr>
        <p:spPr/>
        <p:txBody>
          <a:bodyPr/>
          <a:lstStyle/>
          <a:p>
            <a:r>
              <a:rPr lang="es-CL" dirty="0"/>
              <a:t>¿Qué es ETP?</a:t>
            </a:r>
          </a:p>
        </p:txBody>
      </p:sp>
      <p:sp>
        <p:nvSpPr>
          <p:cNvPr id="3" name="Marcador de contenido 2">
            <a:extLst>
              <a:ext uri="{FF2B5EF4-FFF2-40B4-BE49-F238E27FC236}">
                <a16:creationId xmlns:a16="http://schemas.microsoft.com/office/drawing/2014/main" id="{A5DADDC5-B3DA-415A-8078-94BA5582C231}"/>
              </a:ext>
            </a:extLst>
          </p:cNvPr>
          <p:cNvSpPr>
            <a:spLocks noGrp="1"/>
          </p:cNvSpPr>
          <p:nvPr>
            <p:ph idx="1"/>
          </p:nvPr>
        </p:nvSpPr>
        <p:spPr/>
        <p:txBody>
          <a:bodyPr/>
          <a:lstStyle/>
          <a:p>
            <a:r>
              <a:rPr lang="es-CL" dirty="0"/>
              <a:t>Componentes:</a:t>
            </a:r>
          </a:p>
          <a:p>
            <a:pPr marL="457200" indent="-457200">
              <a:buFont typeface="Arial" panose="020B0604020202020204" pitchFamily="34" charset="0"/>
              <a:buChar char="•"/>
            </a:pPr>
            <a:r>
              <a:rPr lang="es-CL" dirty="0"/>
              <a:t>Objetivo principal.</a:t>
            </a:r>
          </a:p>
          <a:p>
            <a:pPr marL="457200" indent="-457200">
              <a:buFont typeface="Arial" panose="020B0604020202020204" pitchFamily="34" charset="0"/>
              <a:buChar char="•"/>
            </a:pPr>
            <a:r>
              <a:rPr lang="es-CL" dirty="0"/>
              <a:t>Restricción: Tope de horario.</a:t>
            </a:r>
          </a:p>
          <a:p>
            <a:pPr marL="457200" indent="-457200">
              <a:buFont typeface="Arial" panose="020B0604020202020204" pitchFamily="34" charset="0"/>
              <a:buChar char="•"/>
            </a:pPr>
            <a:r>
              <a:rPr lang="es-CL" dirty="0"/>
              <a:t>Objetivo secundario.</a:t>
            </a:r>
          </a:p>
          <a:p>
            <a:pPr marL="457200" indent="-457200">
              <a:buFont typeface="Arial" panose="020B0604020202020204" pitchFamily="34" charset="0"/>
              <a:buChar char="•"/>
            </a:pPr>
            <a:endParaRPr lang="es-CL" dirty="0"/>
          </a:p>
        </p:txBody>
      </p:sp>
    </p:spTree>
    <p:extLst>
      <p:ext uri="{BB962C8B-B14F-4D97-AF65-F5344CB8AC3E}">
        <p14:creationId xmlns:p14="http://schemas.microsoft.com/office/powerpoint/2010/main" val="4123094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9A1C012-8297-4361-ACE8-A2509FB18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olígrafo situado en la parte superior de una línea de firma">
            <a:extLst>
              <a:ext uri="{FF2B5EF4-FFF2-40B4-BE49-F238E27FC236}">
                <a16:creationId xmlns:a16="http://schemas.microsoft.com/office/drawing/2014/main" id="{26138798-9E4F-4DB0-AC03-552816F77F4F}"/>
              </a:ext>
            </a:extLst>
          </p:cNvPr>
          <p:cNvPicPr>
            <a:picLocks noChangeAspect="1"/>
          </p:cNvPicPr>
          <p:nvPr/>
        </p:nvPicPr>
        <p:blipFill rotWithShape="1">
          <a:blip r:embed="rId3"/>
          <a:srcRect b="15730"/>
          <a:stretch/>
        </p:blipFill>
        <p:spPr>
          <a:xfrm>
            <a:off x="20" y="10"/>
            <a:ext cx="12191980" cy="6857990"/>
          </a:xfrm>
          <a:prstGeom prst="rect">
            <a:avLst/>
          </a:prstGeom>
        </p:spPr>
      </p:pic>
      <p:sp>
        <p:nvSpPr>
          <p:cNvPr id="13" name="Rectangle 12">
            <a:extLst>
              <a:ext uri="{FF2B5EF4-FFF2-40B4-BE49-F238E27FC236}">
                <a16:creationId xmlns:a16="http://schemas.microsoft.com/office/drawing/2014/main" id="{1C2F3FA0-960A-435A-AC72-8ADCBF50F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1139"/>
            <a:ext cx="12192000" cy="1644556"/>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84A4009-B3D9-4E1B-855C-8B767BCFD620}"/>
              </a:ext>
            </a:extLst>
          </p:cNvPr>
          <p:cNvSpPr>
            <a:spLocks noGrp="1"/>
          </p:cNvSpPr>
          <p:nvPr>
            <p:ph type="title"/>
          </p:nvPr>
        </p:nvSpPr>
        <p:spPr>
          <a:xfrm>
            <a:off x="961644" y="4675366"/>
            <a:ext cx="10268712" cy="846223"/>
          </a:xfrm>
        </p:spPr>
        <p:txBody>
          <a:bodyPr vert="horz" lIns="91440" tIns="45720" rIns="91440" bIns="45720" rtlCol="0" anchor="b">
            <a:normAutofit/>
          </a:bodyPr>
          <a:lstStyle/>
          <a:p>
            <a:pPr algn="ctr"/>
            <a:r>
              <a:rPr lang="en-US" sz="5400" dirty="0" err="1">
                <a:solidFill>
                  <a:srgbClr val="FFFFFF"/>
                </a:solidFill>
              </a:rPr>
              <a:t>Propuesta</a:t>
            </a:r>
            <a:endParaRPr lang="en-US" sz="5400" dirty="0">
              <a:solidFill>
                <a:srgbClr val="FFFFFF"/>
              </a:solidFill>
            </a:endParaRPr>
          </a:p>
        </p:txBody>
      </p:sp>
    </p:spTree>
    <p:extLst>
      <p:ext uri="{BB962C8B-B14F-4D97-AF65-F5344CB8AC3E}">
        <p14:creationId xmlns:p14="http://schemas.microsoft.com/office/powerpoint/2010/main" val="598230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C3F031-9CC1-4EBA-885E-DF0FDE18483C}"/>
              </a:ext>
            </a:extLst>
          </p:cNvPr>
          <p:cNvSpPr>
            <a:spLocks noGrp="1"/>
          </p:cNvSpPr>
          <p:nvPr>
            <p:ph type="title"/>
          </p:nvPr>
        </p:nvSpPr>
        <p:spPr/>
        <p:txBody>
          <a:bodyPr>
            <a:normAutofit fontScale="90000"/>
          </a:bodyPr>
          <a:lstStyle/>
          <a:p>
            <a:r>
              <a:rPr lang="es-CL" dirty="0"/>
              <a:t>Propuesta: </a:t>
            </a:r>
            <a:br>
              <a:rPr lang="es-CL" dirty="0"/>
            </a:br>
            <a:r>
              <a:rPr lang="es-CL" dirty="0"/>
              <a:t>Variables y Dominios</a:t>
            </a:r>
          </a:p>
        </p:txBody>
      </p:sp>
      <p:sp>
        <p:nvSpPr>
          <p:cNvPr id="3" name="Marcador de contenido 2">
            <a:extLst>
              <a:ext uri="{FF2B5EF4-FFF2-40B4-BE49-F238E27FC236}">
                <a16:creationId xmlns:a16="http://schemas.microsoft.com/office/drawing/2014/main" id="{6D4061D5-9CD0-48BF-873E-737F7D5EE274}"/>
              </a:ext>
            </a:extLst>
          </p:cNvPr>
          <p:cNvSpPr>
            <a:spLocks noGrp="1"/>
          </p:cNvSpPr>
          <p:nvPr>
            <p:ph idx="1"/>
          </p:nvPr>
        </p:nvSpPr>
        <p:spPr/>
        <p:txBody>
          <a:bodyPr/>
          <a:lstStyle/>
          <a:p>
            <a:endParaRPr lang="es-CL" dirty="0"/>
          </a:p>
          <a:p>
            <a:endParaRPr lang="es-CL" dirty="0"/>
          </a:p>
          <a:p>
            <a:endParaRPr lang="es-CL" dirty="0"/>
          </a:p>
        </p:txBody>
      </p:sp>
      <p:pic>
        <p:nvPicPr>
          <p:cNvPr id="5" name="Imagen 4">
            <a:extLst>
              <a:ext uri="{FF2B5EF4-FFF2-40B4-BE49-F238E27FC236}">
                <a16:creationId xmlns:a16="http://schemas.microsoft.com/office/drawing/2014/main" id="{E97CFA0D-0571-410D-99F8-35DFA72AC34E}"/>
              </a:ext>
            </a:extLst>
          </p:cNvPr>
          <p:cNvPicPr>
            <a:picLocks noChangeAspect="1"/>
          </p:cNvPicPr>
          <p:nvPr/>
        </p:nvPicPr>
        <p:blipFill>
          <a:blip r:embed="rId3"/>
          <a:stretch>
            <a:fillRect/>
          </a:stretch>
        </p:blipFill>
        <p:spPr>
          <a:xfrm>
            <a:off x="1354016" y="2587752"/>
            <a:ext cx="5972175" cy="971550"/>
          </a:xfrm>
          <a:prstGeom prst="rect">
            <a:avLst/>
          </a:prstGeom>
        </p:spPr>
      </p:pic>
      <p:pic>
        <p:nvPicPr>
          <p:cNvPr id="7" name="Imagen 6">
            <a:extLst>
              <a:ext uri="{FF2B5EF4-FFF2-40B4-BE49-F238E27FC236}">
                <a16:creationId xmlns:a16="http://schemas.microsoft.com/office/drawing/2014/main" id="{DF6D4013-19C1-4611-B24D-76268BEC2A52}"/>
              </a:ext>
            </a:extLst>
          </p:cNvPr>
          <p:cNvPicPr>
            <a:picLocks noChangeAspect="1"/>
          </p:cNvPicPr>
          <p:nvPr/>
        </p:nvPicPr>
        <p:blipFill>
          <a:blip r:embed="rId4"/>
          <a:stretch>
            <a:fillRect/>
          </a:stretch>
        </p:blipFill>
        <p:spPr>
          <a:xfrm>
            <a:off x="1354016" y="3698748"/>
            <a:ext cx="4438650" cy="2343150"/>
          </a:xfrm>
          <a:prstGeom prst="rect">
            <a:avLst/>
          </a:prstGeom>
        </p:spPr>
      </p:pic>
      <p:pic>
        <p:nvPicPr>
          <p:cNvPr id="9" name="Imagen 8">
            <a:extLst>
              <a:ext uri="{FF2B5EF4-FFF2-40B4-BE49-F238E27FC236}">
                <a16:creationId xmlns:a16="http://schemas.microsoft.com/office/drawing/2014/main" id="{DA11D6F5-D654-43CF-B61C-6F984CB6CF08}"/>
              </a:ext>
            </a:extLst>
          </p:cNvPr>
          <p:cNvPicPr>
            <a:picLocks noChangeAspect="1"/>
          </p:cNvPicPr>
          <p:nvPr/>
        </p:nvPicPr>
        <p:blipFill>
          <a:blip r:embed="rId5"/>
          <a:stretch>
            <a:fillRect/>
          </a:stretch>
        </p:blipFill>
        <p:spPr>
          <a:xfrm>
            <a:off x="6729487" y="3529372"/>
            <a:ext cx="1981200" cy="2076450"/>
          </a:xfrm>
          <a:prstGeom prst="rect">
            <a:avLst/>
          </a:prstGeom>
        </p:spPr>
      </p:pic>
      <p:pic>
        <p:nvPicPr>
          <p:cNvPr id="11" name="Imagen 10">
            <a:extLst>
              <a:ext uri="{FF2B5EF4-FFF2-40B4-BE49-F238E27FC236}">
                <a16:creationId xmlns:a16="http://schemas.microsoft.com/office/drawing/2014/main" id="{70B7A3A4-0292-4360-811A-F10EB52F88FE}"/>
              </a:ext>
            </a:extLst>
          </p:cNvPr>
          <p:cNvPicPr>
            <a:picLocks noChangeAspect="1"/>
          </p:cNvPicPr>
          <p:nvPr/>
        </p:nvPicPr>
        <p:blipFill>
          <a:blip r:embed="rId6"/>
          <a:stretch>
            <a:fillRect/>
          </a:stretch>
        </p:blipFill>
        <p:spPr>
          <a:xfrm>
            <a:off x="8940617" y="3848459"/>
            <a:ext cx="3048000" cy="1438275"/>
          </a:xfrm>
          <a:prstGeom prst="rect">
            <a:avLst/>
          </a:prstGeom>
        </p:spPr>
      </p:pic>
      <p:pic>
        <p:nvPicPr>
          <p:cNvPr id="13" name="Imagen 12">
            <a:extLst>
              <a:ext uri="{FF2B5EF4-FFF2-40B4-BE49-F238E27FC236}">
                <a16:creationId xmlns:a16="http://schemas.microsoft.com/office/drawing/2014/main" id="{21D9E196-2F2A-4661-80BF-B219114B4556}"/>
              </a:ext>
            </a:extLst>
          </p:cNvPr>
          <p:cNvPicPr>
            <a:picLocks noChangeAspect="1"/>
          </p:cNvPicPr>
          <p:nvPr/>
        </p:nvPicPr>
        <p:blipFill>
          <a:blip r:embed="rId7"/>
          <a:stretch>
            <a:fillRect/>
          </a:stretch>
        </p:blipFill>
        <p:spPr>
          <a:xfrm>
            <a:off x="811397" y="6029611"/>
            <a:ext cx="8591550" cy="514350"/>
          </a:xfrm>
          <a:prstGeom prst="rect">
            <a:avLst/>
          </a:prstGeom>
        </p:spPr>
      </p:pic>
    </p:spTree>
    <p:extLst>
      <p:ext uri="{BB962C8B-B14F-4D97-AF65-F5344CB8AC3E}">
        <p14:creationId xmlns:p14="http://schemas.microsoft.com/office/powerpoint/2010/main" val="2423750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604A55-18C9-430F-89BF-3EDAA4287842}"/>
              </a:ext>
            </a:extLst>
          </p:cNvPr>
          <p:cNvSpPr>
            <a:spLocks noGrp="1"/>
          </p:cNvSpPr>
          <p:nvPr>
            <p:ph type="title"/>
          </p:nvPr>
        </p:nvSpPr>
        <p:spPr/>
        <p:txBody>
          <a:bodyPr>
            <a:normAutofit fontScale="90000"/>
          </a:bodyPr>
          <a:lstStyle/>
          <a:p>
            <a:r>
              <a:rPr lang="es-CL" dirty="0"/>
              <a:t>Propuesta: Verificación de restricciones</a:t>
            </a:r>
          </a:p>
        </p:txBody>
      </p:sp>
      <p:pic>
        <p:nvPicPr>
          <p:cNvPr id="9" name="Marcador de contenido 8">
            <a:extLst>
              <a:ext uri="{FF2B5EF4-FFF2-40B4-BE49-F238E27FC236}">
                <a16:creationId xmlns:a16="http://schemas.microsoft.com/office/drawing/2014/main" id="{727DF4CD-F153-4994-9A69-1485673011C8}"/>
              </a:ext>
            </a:extLst>
          </p:cNvPr>
          <p:cNvPicPr>
            <a:picLocks noGrp="1" noChangeAspect="1"/>
          </p:cNvPicPr>
          <p:nvPr>
            <p:ph idx="1"/>
          </p:nvPr>
        </p:nvPicPr>
        <p:blipFill>
          <a:blip r:embed="rId3"/>
          <a:stretch>
            <a:fillRect/>
          </a:stretch>
        </p:blipFill>
        <p:spPr>
          <a:xfrm>
            <a:off x="1082044" y="3095108"/>
            <a:ext cx="5416470" cy="667784"/>
          </a:xfrm>
        </p:spPr>
      </p:pic>
      <p:pic>
        <p:nvPicPr>
          <p:cNvPr id="11" name="Imagen 10">
            <a:extLst>
              <a:ext uri="{FF2B5EF4-FFF2-40B4-BE49-F238E27FC236}">
                <a16:creationId xmlns:a16="http://schemas.microsoft.com/office/drawing/2014/main" id="{FC0D532D-F381-4A67-8C90-7FD05C47E036}"/>
              </a:ext>
            </a:extLst>
          </p:cNvPr>
          <p:cNvPicPr>
            <a:picLocks noChangeAspect="1"/>
          </p:cNvPicPr>
          <p:nvPr/>
        </p:nvPicPr>
        <p:blipFill>
          <a:blip r:embed="rId4"/>
          <a:stretch>
            <a:fillRect/>
          </a:stretch>
        </p:blipFill>
        <p:spPr>
          <a:xfrm>
            <a:off x="1082044" y="4505510"/>
            <a:ext cx="3505861" cy="667783"/>
          </a:xfrm>
          <a:prstGeom prst="rect">
            <a:avLst/>
          </a:prstGeom>
        </p:spPr>
      </p:pic>
      <p:pic>
        <p:nvPicPr>
          <p:cNvPr id="13" name="Imagen 12">
            <a:extLst>
              <a:ext uri="{FF2B5EF4-FFF2-40B4-BE49-F238E27FC236}">
                <a16:creationId xmlns:a16="http://schemas.microsoft.com/office/drawing/2014/main" id="{081BF0EE-C1BB-4DA1-B7BE-1A70B159CB50}"/>
              </a:ext>
            </a:extLst>
          </p:cNvPr>
          <p:cNvPicPr>
            <a:picLocks noChangeAspect="1"/>
          </p:cNvPicPr>
          <p:nvPr/>
        </p:nvPicPr>
        <p:blipFill>
          <a:blip r:embed="rId5"/>
          <a:stretch>
            <a:fillRect/>
          </a:stretch>
        </p:blipFill>
        <p:spPr>
          <a:xfrm>
            <a:off x="7886776" y="3429000"/>
            <a:ext cx="3342056" cy="1539243"/>
          </a:xfrm>
          <a:prstGeom prst="rect">
            <a:avLst/>
          </a:prstGeom>
        </p:spPr>
      </p:pic>
    </p:spTree>
    <p:extLst>
      <p:ext uri="{BB962C8B-B14F-4D97-AF65-F5344CB8AC3E}">
        <p14:creationId xmlns:p14="http://schemas.microsoft.com/office/powerpoint/2010/main" val="30935700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3C5B6A-C7A8-4B65-A3E8-31D7DBFC7027}"/>
              </a:ext>
            </a:extLst>
          </p:cNvPr>
          <p:cNvSpPr>
            <a:spLocks noGrp="1"/>
          </p:cNvSpPr>
          <p:nvPr>
            <p:ph type="title"/>
          </p:nvPr>
        </p:nvSpPr>
        <p:spPr>
          <a:xfrm>
            <a:off x="765544" y="317814"/>
            <a:ext cx="10855842" cy="1700784"/>
          </a:xfrm>
        </p:spPr>
        <p:txBody>
          <a:bodyPr>
            <a:normAutofit fontScale="90000"/>
          </a:bodyPr>
          <a:lstStyle/>
          <a:p>
            <a:r>
              <a:rPr lang="es-CL" dirty="0"/>
              <a:t>Propuesta: </a:t>
            </a:r>
            <a:br>
              <a:rPr lang="es-CL" dirty="0"/>
            </a:br>
            <a:r>
              <a:rPr lang="es-CL" dirty="0"/>
              <a:t>Orden de instanciación y salto</a:t>
            </a:r>
          </a:p>
        </p:txBody>
      </p:sp>
      <p:sp>
        <p:nvSpPr>
          <p:cNvPr id="3" name="Marcador de contenido 2">
            <a:extLst>
              <a:ext uri="{FF2B5EF4-FFF2-40B4-BE49-F238E27FC236}">
                <a16:creationId xmlns:a16="http://schemas.microsoft.com/office/drawing/2014/main" id="{C8EB27A8-7E85-401F-8307-FAB4FD5D9EFB}"/>
              </a:ext>
            </a:extLst>
          </p:cNvPr>
          <p:cNvSpPr>
            <a:spLocks noGrp="1"/>
          </p:cNvSpPr>
          <p:nvPr>
            <p:ph idx="1"/>
          </p:nvPr>
        </p:nvSpPr>
        <p:spPr>
          <a:xfrm>
            <a:off x="961644" y="2530549"/>
            <a:ext cx="10268712" cy="3902149"/>
          </a:xfrm>
        </p:spPr>
        <p:txBody>
          <a:bodyPr/>
          <a:lstStyle/>
          <a:p>
            <a:r>
              <a:rPr lang="es-CL" dirty="0"/>
              <a:t>Orden:</a:t>
            </a:r>
          </a:p>
          <a:p>
            <a:pPr marL="457200" indent="-457200">
              <a:buFont typeface="Arial" panose="020B0604020202020204" pitchFamily="34" charset="0"/>
              <a:buChar char="•"/>
            </a:pPr>
            <a:r>
              <a:rPr lang="es-CL" dirty="0"/>
              <a:t>Por defecto.</a:t>
            </a:r>
          </a:p>
          <a:p>
            <a:pPr marL="457200" indent="-457200">
              <a:buFont typeface="Arial" panose="020B0604020202020204" pitchFamily="34" charset="0"/>
              <a:buChar char="•"/>
            </a:pPr>
            <a:r>
              <a:rPr lang="es-CL" dirty="0"/>
              <a:t>Mayor cantidad de conflictos primero.</a:t>
            </a:r>
          </a:p>
          <a:p>
            <a:endParaRPr lang="es-CL" dirty="0"/>
          </a:p>
          <a:p>
            <a:r>
              <a:rPr lang="es-CL" dirty="0"/>
              <a:t>Salto:</a:t>
            </a:r>
          </a:p>
          <a:p>
            <a:pPr marL="457200" indent="-457200">
              <a:buFont typeface="Arial" panose="020B0604020202020204" pitchFamily="34" charset="0"/>
              <a:buChar char="•"/>
            </a:pPr>
            <a:r>
              <a:rPr lang="es-CL" dirty="0" err="1"/>
              <a:t>Conflict-Based</a:t>
            </a:r>
            <a:r>
              <a:rPr lang="es-CL" dirty="0"/>
              <a:t> </a:t>
            </a:r>
            <a:r>
              <a:rPr lang="es-CL" dirty="0" err="1"/>
              <a:t>backjumping</a:t>
            </a:r>
            <a:r>
              <a:rPr lang="es-CL" dirty="0"/>
              <a:t> (CBJ)</a:t>
            </a:r>
          </a:p>
          <a:p>
            <a:endParaRPr lang="es-CL" dirty="0"/>
          </a:p>
        </p:txBody>
      </p:sp>
    </p:spTree>
    <p:extLst>
      <p:ext uri="{BB962C8B-B14F-4D97-AF65-F5344CB8AC3E}">
        <p14:creationId xmlns:p14="http://schemas.microsoft.com/office/powerpoint/2010/main" val="3497248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342A5A-F9AA-42F6-9D20-970C47C7E159}"/>
              </a:ext>
            </a:extLst>
          </p:cNvPr>
          <p:cNvSpPr>
            <a:spLocks noGrp="1"/>
          </p:cNvSpPr>
          <p:nvPr>
            <p:ph type="title"/>
          </p:nvPr>
        </p:nvSpPr>
        <p:spPr/>
        <p:txBody>
          <a:bodyPr>
            <a:normAutofit fontScale="90000"/>
          </a:bodyPr>
          <a:lstStyle/>
          <a:p>
            <a:r>
              <a:rPr lang="es-CL" dirty="0"/>
              <a:t>Propuesta:</a:t>
            </a:r>
            <a:br>
              <a:rPr lang="es-CL" dirty="0"/>
            </a:br>
            <a:r>
              <a:rPr lang="es-CL" dirty="0"/>
              <a:t>representación</a:t>
            </a:r>
          </a:p>
        </p:txBody>
      </p:sp>
      <p:pic>
        <p:nvPicPr>
          <p:cNvPr id="5" name="Marcador de contenido 4">
            <a:extLst>
              <a:ext uri="{FF2B5EF4-FFF2-40B4-BE49-F238E27FC236}">
                <a16:creationId xmlns:a16="http://schemas.microsoft.com/office/drawing/2014/main" id="{B695981D-8EBC-402C-8916-58F58705FBEF}"/>
              </a:ext>
            </a:extLst>
          </p:cNvPr>
          <p:cNvPicPr>
            <a:picLocks noGrp="1" noChangeAspect="1"/>
          </p:cNvPicPr>
          <p:nvPr>
            <p:ph idx="1"/>
          </p:nvPr>
        </p:nvPicPr>
        <p:blipFill>
          <a:blip r:embed="rId3"/>
          <a:stretch>
            <a:fillRect/>
          </a:stretch>
        </p:blipFill>
        <p:spPr>
          <a:xfrm>
            <a:off x="1272486" y="2587625"/>
            <a:ext cx="9643854" cy="3594100"/>
          </a:xfrm>
        </p:spPr>
      </p:pic>
    </p:spTree>
    <p:extLst>
      <p:ext uri="{BB962C8B-B14F-4D97-AF65-F5344CB8AC3E}">
        <p14:creationId xmlns:p14="http://schemas.microsoft.com/office/powerpoint/2010/main" val="396851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9A1C012-8297-4361-ACE8-A2509FB18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ubos de cristal de color de neón">
            <a:extLst>
              <a:ext uri="{FF2B5EF4-FFF2-40B4-BE49-F238E27FC236}">
                <a16:creationId xmlns:a16="http://schemas.microsoft.com/office/drawing/2014/main" id="{6FD8A306-8422-4B05-B16C-E3BDA0B83B72}"/>
              </a:ext>
            </a:extLst>
          </p:cNvPr>
          <p:cNvPicPr>
            <a:picLocks noChangeAspect="1"/>
          </p:cNvPicPr>
          <p:nvPr/>
        </p:nvPicPr>
        <p:blipFill rotWithShape="1">
          <a:blip r:embed="rId3"/>
          <a:srcRect t="14119" b="2855"/>
          <a:stretch/>
        </p:blipFill>
        <p:spPr>
          <a:xfrm>
            <a:off x="20" y="10"/>
            <a:ext cx="12191980" cy="6857990"/>
          </a:xfrm>
          <a:prstGeom prst="rect">
            <a:avLst/>
          </a:prstGeom>
        </p:spPr>
      </p:pic>
      <p:sp>
        <p:nvSpPr>
          <p:cNvPr id="13" name="Rectangle 12">
            <a:extLst>
              <a:ext uri="{FF2B5EF4-FFF2-40B4-BE49-F238E27FC236}">
                <a16:creationId xmlns:a16="http://schemas.microsoft.com/office/drawing/2014/main" id="{1C2F3FA0-960A-435A-AC72-8ADCBF50F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1139"/>
            <a:ext cx="12192000" cy="1644556"/>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3FE3B38-DF87-4DCC-B720-99765A2BD55C}"/>
              </a:ext>
            </a:extLst>
          </p:cNvPr>
          <p:cNvSpPr>
            <a:spLocks noGrp="1"/>
          </p:cNvSpPr>
          <p:nvPr>
            <p:ph type="title"/>
          </p:nvPr>
        </p:nvSpPr>
        <p:spPr>
          <a:xfrm>
            <a:off x="961644" y="4675366"/>
            <a:ext cx="10268712" cy="846223"/>
          </a:xfrm>
        </p:spPr>
        <p:txBody>
          <a:bodyPr vert="horz" lIns="91440" tIns="45720" rIns="91440" bIns="45720" rtlCol="0" anchor="b">
            <a:normAutofit/>
          </a:bodyPr>
          <a:lstStyle/>
          <a:p>
            <a:pPr algn="ctr"/>
            <a:r>
              <a:rPr lang="en-US" sz="5400" dirty="0" err="1">
                <a:solidFill>
                  <a:srgbClr val="FFFFFF"/>
                </a:solidFill>
              </a:rPr>
              <a:t>Experimentos</a:t>
            </a:r>
            <a:endParaRPr lang="en-US" sz="5400" dirty="0">
              <a:solidFill>
                <a:srgbClr val="FFFFFF"/>
              </a:solidFill>
            </a:endParaRPr>
          </a:p>
        </p:txBody>
      </p:sp>
    </p:spTree>
    <p:extLst>
      <p:ext uri="{BB962C8B-B14F-4D97-AF65-F5344CB8AC3E}">
        <p14:creationId xmlns:p14="http://schemas.microsoft.com/office/powerpoint/2010/main" val="25825341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37444C-DDF3-419A-B218-96D86B1D6F36}"/>
              </a:ext>
            </a:extLst>
          </p:cNvPr>
          <p:cNvSpPr>
            <a:spLocks noGrp="1"/>
          </p:cNvSpPr>
          <p:nvPr>
            <p:ph type="title"/>
          </p:nvPr>
        </p:nvSpPr>
        <p:spPr/>
        <p:txBody>
          <a:bodyPr>
            <a:normAutofit fontScale="90000"/>
          </a:bodyPr>
          <a:lstStyle/>
          <a:p>
            <a:r>
              <a:rPr lang="es-CL" dirty="0"/>
              <a:t>Experimentos:</a:t>
            </a:r>
            <a:br>
              <a:rPr lang="es-CL" dirty="0"/>
            </a:br>
            <a:r>
              <a:rPr lang="es-CL" dirty="0"/>
              <a:t>Parámetros y mediciones</a:t>
            </a:r>
          </a:p>
        </p:txBody>
      </p:sp>
      <p:sp>
        <p:nvSpPr>
          <p:cNvPr id="3" name="Marcador de contenido 2">
            <a:extLst>
              <a:ext uri="{FF2B5EF4-FFF2-40B4-BE49-F238E27FC236}">
                <a16:creationId xmlns:a16="http://schemas.microsoft.com/office/drawing/2014/main" id="{E7D33403-4D5E-407D-A5F5-C8894D7DE30D}"/>
              </a:ext>
            </a:extLst>
          </p:cNvPr>
          <p:cNvSpPr>
            <a:spLocks noGrp="1"/>
          </p:cNvSpPr>
          <p:nvPr>
            <p:ph idx="1"/>
          </p:nvPr>
        </p:nvSpPr>
        <p:spPr/>
        <p:txBody>
          <a:bodyPr/>
          <a:lstStyle/>
          <a:p>
            <a:r>
              <a:rPr lang="es-CL" dirty="0"/>
              <a:t>Parámetros:</a:t>
            </a:r>
          </a:p>
          <a:p>
            <a:pPr marL="457200" indent="-457200">
              <a:buFont typeface="Arial" panose="020B0604020202020204" pitchFamily="34" charset="0"/>
              <a:buChar char="•"/>
            </a:pPr>
            <a:r>
              <a:rPr lang="es-CL" dirty="0"/>
              <a:t>Orden de instanciación.</a:t>
            </a:r>
          </a:p>
          <a:p>
            <a:pPr marL="457200" indent="-457200">
              <a:buFont typeface="Arial" panose="020B0604020202020204" pitchFamily="34" charset="0"/>
              <a:buChar char="•"/>
            </a:pPr>
            <a:r>
              <a:rPr lang="es-CL" dirty="0"/>
              <a:t>Tope.</a:t>
            </a:r>
            <a:br>
              <a:rPr lang="es-CL" dirty="0"/>
            </a:br>
            <a:endParaRPr lang="es-CL" dirty="0"/>
          </a:p>
          <a:p>
            <a:r>
              <a:rPr lang="es-CL" dirty="0"/>
              <a:t>Mediciones:</a:t>
            </a:r>
          </a:p>
          <a:p>
            <a:pPr marL="457200" indent="-457200">
              <a:buFont typeface="Arial" panose="020B0604020202020204" pitchFamily="34" charset="0"/>
              <a:buChar char="•"/>
            </a:pPr>
            <a:r>
              <a:rPr lang="es-CL" dirty="0"/>
              <a:t>6 mediciones x 3 conjunto de datos = 18 mediciones totales.</a:t>
            </a:r>
          </a:p>
        </p:txBody>
      </p:sp>
    </p:spTree>
    <p:extLst>
      <p:ext uri="{BB962C8B-B14F-4D97-AF65-F5344CB8AC3E}">
        <p14:creationId xmlns:p14="http://schemas.microsoft.com/office/powerpoint/2010/main" val="1217736708"/>
      </p:ext>
    </p:extLst>
  </p:cSld>
  <p:clrMapOvr>
    <a:masterClrMapping/>
  </p:clrMapOvr>
</p:sld>
</file>

<file path=ppt/theme/theme1.xml><?xml version="1.0" encoding="utf-8"?>
<a:theme xmlns:a="http://schemas.openxmlformats.org/drawingml/2006/main" name="JuxtaposeVTI">
  <a:themeElements>
    <a:clrScheme name="AnalogousFromRegularSeedLeftStep">
      <a:dk1>
        <a:srgbClr val="000000"/>
      </a:dk1>
      <a:lt1>
        <a:srgbClr val="FFFFFF"/>
      </a:lt1>
      <a:dk2>
        <a:srgbClr val="242641"/>
      </a:dk2>
      <a:lt2>
        <a:srgbClr val="E2E8E6"/>
      </a:lt2>
      <a:accent1>
        <a:srgbClr val="C34D6C"/>
      </a:accent1>
      <a:accent2>
        <a:srgbClr val="B13B8C"/>
      </a:accent2>
      <a:accent3>
        <a:srgbClr val="B84DC3"/>
      </a:accent3>
      <a:accent4>
        <a:srgbClr val="743BB1"/>
      </a:accent4>
      <a:accent5>
        <a:srgbClr val="554DC3"/>
      </a:accent5>
      <a:accent6>
        <a:srgbClr val="3B64B1"/>
      </a:accent6>
      <a:hlink>
        <a:srgbClr val="319379"/>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726</TotalTime>
  <Words>1094</Words>
  <Application>Microsoft Office PowerPoint</Application>
  <PresentationFormat>Panorámica</PresentationFormat>
  <Paragraphs>74</Paragraphs>
  <Slides>16</Slides>
  <Notes>16</Notes>
  <HiddenSlides>0</HiddenSlides>
  <MMClips>1</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16</vt:i4>
      </vt:variant>
    </vt:vector>
  </HeadingPairs>
  <TitlesOfParts>
    <vt:vector size="22" baseType="lpstr">
      <vt:lpstr>Arial</vt:lpstr>
      <vt:lpstr>Calibri</vt:lpstr>
      <vt:lpstr>Franklin Gothic Demi Cond</vt:lpstr>
      <vt:lpstr>Franklin Gothic Medium</vt:lpstr>
      <vt:lpstr>Wingdings</vt:lpstr>
      <vt:lpstr>JuxtaposeVTI</vt:lpstr>
      <vt:lpstr>Examination Timetabling Problem</vt:lpstr>
      <vt:lpstr>¿Qué es ETP?</vt:lpstr>
      <vt:lpstr>Propuesta</vt:lpstr>
      <vt:lpstr>Propuesta:  Variables y Dominios</vt:lpstr>
      <vt:lpstr>Propuesta: Verificación de restricciones</vt:lpstr>
      <vt:lpstr>Propuesta:  Orden de instanciación y salto</vt:lpstr>
      <vt:lpstr>Propuesta: representación</vt:lpstr>
      <vt:lpstr>Experimentos</vt:lpstr>
      <vt:lpstr>Experimentos: Parámetros y mediciones</vt:lpstr>
      <vt:lpstr>Experimentos: conjunto de datos</vt:lpstr>
      <vt:lpstr>Experimentos: resultados (1)</vt:lpstr>
      <vt:lpstr>Experimentos: resultados (2)</vt:lpstr>
      <vt:lpstr>Experimentos: resultados (3)</vt:lpstr>
      <vt:lpstr>Conclusiones</vt:lpstr>
      <vt:lpstr>conclusiones</vt:lpstr>
      <vt:lpstr>Muchas 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Examination Timetabling Problem</dc:title>
  <dc:creator>RODRIGO ADOLFO CAYAZAYA MARÍN</dc:creator>
  <cp:lastModifiedBy>RODRIGO ADOLFO CAYAZAYA MARÍN</cp:lastModifiedBy>
  <cp:revision>6</cp:revision>
  <dcterms:created xsi:type="dcterms:W3CDTF">2021-12-25T14:48:08Z</dcterms:created>
  <dcterms:modified xsi:type="dcterms:W3CDTF">2021-12-26T22:36:08Z</dcterms:modified>
</cp:coreProperties>
</file>

<file path=docProps/thumbnail.jpeg>
</file>